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302" r:id="rId2"/>
    <p:sldId id="305" r:id="rId3"/>
    <p:sldId id="311" r:id="rId4"/>
    <p:sldId id="272" r:id="rId5"/>
    <p:sldId id="312" r:id="rId6"/>
    <p:sldId id="313" r:id="rId7"/>
    <p:sldId id="314" r:id="rId8"/>
    <p:sldId id="299" r:id="rId9"/>
    <p:sldId id="275" r:id="rId10"/>
    <p:sldId id="315" r:id="rId11"/>
    <p:sldId id="285" r:id="rId12"/>
    <p:sldId id="306" r:id="rId13"/>
    <p:sldId id="286" r:id="rId14"/>
    <p:sldId id="316" r:id="rId15"/>
    <p:sldId id="282" r:id="rId16"/>
    <p:sldId id="287" r:id="rId17"/>
    <p:sldId id="317" r:id="rId18"/>
    <p:sldId id="288" r:id="rId19"/>
    <p:sldId id="289" r:id="rId20"/>
    <p:sldId id="276" r:id="rId21"/>
    <p:sldId id="292" r:id="rId22"/>
    <p:sldId id="295" r:id="rId23"/>
    <p:sldId id="296" r:id="rId24"/>
    <p:sldId id="308" r:id="rId25"/>
    <p:sldId id="318" r:id="rId26"/>
    <p:sldId id="281" r:id="rId27"/>
    <p:sldId id="300" r:id="rId28"/>
    <p:sldId id="301" r:id="rId29"/>
  </p:sldIdLst>
  <p:sldSz cx="12192000" cy="6858000"/>
  <p:notesSz cx="7086600" cy="9372600"/>
  <p:custDataLst>
    <p:tags r:id="rId31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0A0"/>
    <a:srgbClr val="A7BDE9"/>
    <a:srgbClr val="3264C8"/>
    <a:srgbClr val="7F9FDF"/>
    <a:srgbClr val="FFFFFF"/>
    <a:srgbClr val="003399"/>
    <a:srgbClr val="0000FF"/>
    <a:srgbClr val="CCFFCC"/>
    <a:srgbClr val="DFE8F1"/>
    <a:srgbClr val="C8D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3073" autoAdjust="0"/>
  </p:normalViewPr>
  <p:slideViewPr>
    <p:cSldViewPr showGuides="1">
      <p:cViewPr varScale="1">
        <p:scale>
          <a:sx n="107" d="100"/>
          <a:sy n="107" d="100"/>
        </p:scale>
        <p:origin x="672" y="114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2021-01-07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2"/>
            </p:custDataLst>
          </p:nvPr>
        </p:nvSpPr>
        <p:spPr>
          <a:xfrm>
            <a:off x="335360" y="404664"/>
            <a:ext cx="7104112" cy="4536504"/>
          </a:xfr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452637"/>
            <a:ext cx="8159850" cy="360363"/>
          </a:xfrm>
        </p:spPr>
        <p:txBody>
          <a:bodyPr vert="horz" lIns="72000" tIns="45720" rIns="72000" bIns="45720" rtlCol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CA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CA" dirty="0"/>
              <a:t>Click to add notes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, gleiche Grüs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5" y="1052736"/>
            <a:ext cx="11232000" cy="4896544"/>
          </a:xfrm>
        </p:spPr>
        <p:txBody>
          <a:bodyPr lIns="72000" rIns="72000"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defRPr sz="1600"/>
            </a:lvl2pPr>
            <a:lvl3pPr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defRPr sz="1600"/>
            </a:lvl4pPr>
            <a:lvl5pPr>
              <a:lnSpc>
                <a:spcPts val="1600"/>
              </a:lnSpc>
              <a:spcBef>
                <a:spcPts val="600"/>
              </a:spcBef>
              <a:buClr>
                <a:srgbClr val="8996A0"/>
              </a:buClr>
              <a:defRPr sz="1600"/>
            </a:lvl5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452637"/>
            <a:ext cx="8159850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 dirty="0"/>
              <a:t>Click to add notes</a:t>
            </a:r>
          </a:p>
        </p:txBody>
      </p:sp>
    </p:spTree>
    <p:extLst>
      <p:ext uri="{BB962C8B-B14F-4D97-AF65-F5344CB8AC3E}">
        <p14:creationId xmlns:p14="http://schemas.microsoft.com/office/powerpoint/2010/main" val="427164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79376" y="1052736"/>
            <a:ext cx="5376000" cy="4896544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35268" y="1052736"/>
            <a:ext cx="5376000" cy="4896544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452637"/>
            <a:ext cx="8159850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 dirty="0"/>
              <a:t>Click to add notes</a:t>
            </a:r>
          </a:p>
        </p:txBody>
      </p:sp>
    </p:spTree>
    <p:extLst>
      <p:ext uri="{BB962C8B-B14F-4D97-AF65-F5344CB8AC3E}">
        <p14:creationId xmlns:p14="http://schemas.microsoft.com/office/powerpoint/2010/main" val="296124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79376" y="1484784"/>
            <a:ext cx="5376000" cy="4464496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35268" y="1484784"/>
            <a:ext cx="5376000" cy="4464496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  <p:sp>
        <p:nvSpPr>
          <p:cNvPr id="13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479376" y="1052736"/>
            <a:ext cx="5376000" cy="360040"/>
          </a:xfrm>
        </p:spPr>
        <p:txBody>
          <a:bodyPr lIns="72000" rIns="72000" anchor="ctr" anchorCtr="0">
            <a:normAutofit/>
          </a:bodyPr>
          <a:lstStyle>
            <a:lvl1pPr marL="0" indent="0">
              <a:buNone/>
              <a:defRPr lang="fr-FR" sz="1600" b="1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CA" dirty="0"/>
              <a:t>Click to edit 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36624" y="1052736"/>
            <a:ext cx="5376000" cy="360040"/>
          </a:xfrm>
        </p:spPr>
        <p:txBody>
          <a:bodyPr lIns="72000" rIns="720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lang="fr-FR" sz="1600" b="1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CA" dirty="0"/>
              <a:t>Click to edit text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452637"/>
            <a:ext cx="8159850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 dirty="0"/>
              <a:t>Click to add notes</a:t>
            </a:r>
          </a:p>
        </p:txBody>
      </p:sp>
    </p:spTree>
    <p:extLst>
      <p:ext uri="{BB962C8B-B14F-4D97-AF65-F5344CB8AC3E}">
        <p14:creationId xmlns:p14="http://schemas.microsoft.com/office/powerpoint/2010/main" val="4253000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452637"/>
            <a:ext cx="8159850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/>
              <a:t>Click to add notes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ss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 userDrawn="1">
            <p:custDataLst>
              <p:tags r:id="rId1"/>
            </p:custDataLst>
          </p:nvPr>
        </p:nvSpPr>
        <p:spPr>
          <a:xfrm>
            <a:off x="0" y="8946"/>
            <a:ext cx="12192000" cy="6849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3976959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8" name="Line 12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479376" y="6381000"/>
            <a:ext cx="11232000" cy="0"/>
          </a:xfrm>
          <a:prstGeom prst="line">
            <a:avLst/>
          </a:prstGeom>
          <a:noFill/>
          <a:ln w="12700">
            <a:solidFill>
              <a:srgbClr val="808D97"/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479376" y="917575"/>
            <a:ext cx="11232000" cy="0"/>
          </a:xfrm>
          <a:prstGeom prst="line">
            <a:avLst/>
          </a:prstGeom>
          <a:noFill/>
          <a:ln w="12700">
            <a:solidFill>
              <a:srgbClr val="808D97"/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480000" y="6453000"/>
            <a:ext cx="432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l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l">
                <a:defRPr/>
              </a:pPr>
              <a:t>‹Nr.›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79" r:id="rId3"/>
    <p:sldLayoutId id="2147483792" r:id="rId4"/>
    <p:sldLayoutId id="2147483766" r:id="rId5"/>
    <p:sldLayoutId id="2147483768" r:id="rId6"/>
    <p:sldLayoutId id="2147483767" r:id="rId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n.wikipedia.org/wiki/List_of_presidents_of_the_United_State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ckcharts.com/sp500" TargetMode="External"/><Relationship Id="rId2" Type="http://schemas.openxmlformats.org/officeDocument/2006/relationships/hyperlink" Target="https://www.slickcharts.com/nasdaq100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 –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557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Release 8.00  2021-01-05 "Friedrich </a:t>
            </a:r>
            <a:r>
              <a:rPr lang="en-US" sz="1200" dirty="0" err="1">
                <a:solidFill>
                  <a:schemeClr val="bg1"/>
                </a:solidFill>
              </a:rPr>
              <a:t>Dürrenmatt</a:t>
            </a:r>
            <a:r>
              <a:rPr lang="en-US" sz="12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2962886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Transforming Big Data 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3617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4209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3570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– Typical Use Cases 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ERP = Enterprise Resource Management Databases (e.g. SAP, Oracle, BAAN, Abacus)</a:t>
            </a:r>
          </a:p>
          <a:p>
            <a:r>
              <a:rPr lang="en-US" dirty="0"/>
              <a:t>CRM = Customer Relationship Database (e.g. Salesforce)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6369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5010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8530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29250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6451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5011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29250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7810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2130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0690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48692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39331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4929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1967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19888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032104" y="3789040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032104" y="4725144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4130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0130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80" y="2591231"/>
            <a:ext cx="1440000" cy="4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0691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7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981016"/>
            <a:ext cx="1872000" cy="511228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– Typical Use Cases 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Heterogeneous data integration and cleanup from different sites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465298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12474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1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273324"/>
            <a:ext cx="180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196752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18448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2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515BF5DD-588A-4E19-B666-DB872FA73883}"/>
              </a:ext>
            </a:extLst>
          </p:cNvPr>
          <p:cNvSpPr/>
          <p:nvPr/>
        </p:nvSpPr>
        <p:spPr>
          <a:xfrm>
            <a:off x="1487488" y="1916832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>
            <a:off x="2063552" y="19888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256490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3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America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2636912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>
            <a:off x="2063552" y="270892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28498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4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Zylinder 20">
            <a:extLst>
              <a:ext uri="{FF2B5EF4-FFF2-40B4-BE49-F238E27FC236}">
                <a16:creationId xmlns:a16="http://schemas.microsoft.com/office/drawing/2014/main" id="{C4C5F388-831D-49B7-996E-9C4437A31D5C}"/>
              </a:ext>
            </a:extLst>
          </p:cNvPr>
          <p:cNvSpPr/>
          <p:nvPr/>
        </p:nvSpPr>
        <p:spPr>
          <a:xfrm>
            <a:off x="1487488" y="3356992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>
            <a:off x="2063552" y="342900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07707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5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</p:cNvCxnSpPr>
          <p:nvPr/>
        </p:nvCxnSpPr>
        <p:spPr>
          <a:xfrm>
            <a:off x="2063552" y="42210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4149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479715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6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</p:cNvCxnSpPr>
          <p:nvPr/>
        </p:nvCxnSpPr>
        <p:spPr>
          <a:xfrm>
            <a:off x="2063552" y="494116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1247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A54A9F4-CB9B-4445-836D-F7A54BE2A0CD}"/>
              </a:ext>
            </a:extLst>
          </p:cNvPr>
          <p:cNvCxnSpPr>
            <a:cxnSpLocks/>
          </p:cNvCxnSpPr>
          <p:nvPr/>
        </p:nvCxnSpPr>
        <p:spPr>
          <a:xfrm flipV="1">
            <a:off x="3071664" y="1268760"/>
            <a:ext cx="0" cy="3672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196752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184498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1916984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162880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348984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256498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285298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270898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256498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4" y="2636984"/>
            <a:ext cx="410623" cy="332683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044177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all Demand Files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the different sites originate from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1811283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First Clean-Ups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256498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Product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068984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28498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357298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342898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28498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4" y="3356984"/>
            <a:ext cx="410623" cy="332683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28498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00498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076984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076984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22098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3788984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3964376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472498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4508984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4725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486898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472498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544498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228984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558898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37298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544498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37298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2708984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3428984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4796984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5553092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5517232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08000" y="5445224"/>
            <a:ext cx="2664296" cy="4320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regions manage their data in different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systems or manually with Excel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than 20 different files !</a:t>
            </a:r>
          </a:p>
        </p:txBody>
      </p:sp>
      <p:sp>
        <p:nvSpPr>
          <p:cNvPr id="121" name="Flussdiagramm: Zentralspeicher 120">
            <a:extLst>
              <a:ext uri="{FF2B5EF4-FFF2-40B4-BE49-F238E27FC236}">
                <a16:creationId xmlns:a16="http://schemas.microsoft.com/office/drawing/2014/main" id="{8613B740-7362-4085-86FF-EDC4871F3AAC}"/>
              </a:ext>
            </a:extLst>
          </p:cNvPr>
          <p:cNvSpPr/>
          <p:nvPr/>
        </p:nvSpPr>
        <p:spPr>
          <a:xfrm>
            <a:off x="1488000" y="4869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47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35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263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551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024000" y="1845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rgbClr val="2850A0"/>
                </a:solidFill>
              </a:rPr>
              <a:t>revolving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5952000" y="1845000"/>
            <a:ext cx="266400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46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248000" y="1629000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568000" y="1629000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– Typical Use Cases 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ERP = Enterprise Resource Management Databases (e.g. SAP, Oracle, BAAN, Abacus)</a:t>
            </a:r>
          </a:p>
          <a:p>
            <a:r>
              <a:rPr lang="en-US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11624" y="177286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03712" y="1518763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23456" y="981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19736" y="1808868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11704" y="170100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04248" y="2277000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03688" y="5301288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11264" y="980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11624" y="27089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791744" y="278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04053" y="2665974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11264" y="263691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04248" y="3213104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11624" y="364502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19736" y="371703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07736" y="371703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863736" y="386103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11264" y="350108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11624" y="47971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03712" y="4149080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11264" y="4725144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19736" y="48691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07768" y="48692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863784" y="508518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19336" y="270892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19336" y="350100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335360" y="3789040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467693" y="3892798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594693" y="3822948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03512" y="285750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07568" y="3068960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03512" y="371703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07568" y="3068960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584449" y="3921449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19336" y="479715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03512" y="494573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192088" y="1700808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183640" y="1484784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391504" y="1772816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687672" y="1844824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399616" y="1844824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543632" y="198882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183640" y="2276872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391504" y="25649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191688" y="2420888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1624" y="2636912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183640" y="306896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391504" y="33569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15664" y="3429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1624" y="3420988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191688" y="3284984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03336" y="465316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183592" y="3861048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191688" y="4725000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03712" y="5877272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032104" y="1484784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032104" y="1484784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00000" y="2781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00000" y="357288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199952" y="4869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60087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B4P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90079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– The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Concept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 language allowing you to express yourself briefly to solve the problem.  Focus on the </a:t>
            </a:r>
            <a:r>
              <a:rPr lang="en-US" b="1" i="1" dirty="0"/>
              <a:t>what</a:t>
            </a:r>
            <a:r>
              <a:rPr lang="en-US" b="1" dirty="0"/>
              <a:t>, not </a:t>
            </a:r>
            <a:r>
              <a:rPr lang="en-US" b="1" i="1" dirty="0"/>
              <a:t>how</a:t>
            </a:r>
            <a:r>
              <a:rPr lang="en-US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b="1" dirty="0">
              <a:solidFill>
                <a:srgbClr val="00339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Very 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Powerful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to solve the problem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Very quickly</a:t>
            </a:r>
            <a:r>
              <a:rPr lang="en-US" sz="1400" dirty="0"/>
              <a:t> to 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Be natural</a:t>
            </a:r>
            <a:r>
              <a:rPr lang="en-US" sz="1400" dirty="0"/>
              <a:t> and less cryptic. Giver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Tables</a:t>
            </a:r>
            <a:r>
              <a:rPr lang="en-US" sz="1400" dirty="0"/>
              <a:t> of any size are one of the main data storage models and </a:t>
            </a:r>
            <a:r>
              <a:rPr lang="en-US" sz="1400" dirty="0" err="1"/>
              <a:t>B4P</a:t>
            </a:r>
            <a:r>
              <a:rPr lang="en-US" sz="1400" dirty="0"/>
              <a:t>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bureaucracy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library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High focus on </a:t>
            </a:r>
            <a:r>
              <a:rPr lang="en-US" sz="1400" b="1" dirty="0">
                <a:solidFill>
                  <a:srgbClr val="003399"/>
                </a:solidFill>
              </a:rPr>
              <a:t>cross-platform portability </a:t>
            </a:r>
            <a:r>
              <a:rPr lang="en-US" sz="1400" dirty="0"/>
              <a:t>(Windows, Linux, MacOS, etc.), enabling to run the same code on different platforms.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output files for </a:t>
            </a:r>
            <a:r>
              <a:rPr lang="en-US" sz="1400" b="1" dirty="0">
                <a:solidFill>
                  <a:srgbClr val="003399"/>
                </a:solidFill>
              </a:rPr>
              <a:t>Excel with style and formatting</a:t>
            </a:r>
            <a:r>
              <a:rPr lang="en-US" sz="1400" dirty="0"/>
              <a:t> like colors,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</a:t>
            </a:r>
            <a:r>
              <a:rPr lang="en-US" sz="1400" b="1" dirty="0" err="1">
                <a:solidFill>
                  <a:srgbClr val="003399"/>
                </a:solidFill>
              </a:rPr>
              <a:t>B4P</a:t>
            </a:r>
            <a:r>
              <a:rPr lang="en-US" sz="1400" b="1" dirty="0">
                <a:solidFill>
                  <a:srgbClr val="003399"/>
                </a:solidFill>
              </a:rPr>
              <a:t> function library </a:t>
            </a:r>
            <a:r>
              <a:rPr lang="en-US" sz="1400" dirty="0"/>
              <a:t>with ca 800 functions, including 200 functions for processing tables, and growing.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9923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– The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Language 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400" dirty="0"/>
              <a:t>-  This allows you to load sophisticated JSON data tree structures into the hierarchical variable structure.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Dynamic variable tree, allowing to build up nested arrays and structures.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400" dirty="0"/>
              <a:t>Example: 	table process (...),  pick if (...)</a:t>
            </a:r>
            <a:br>
              <a:rPr lang="en-US" sz="1400" dirty="0"/>
            </a:br>
            <a:r>
              <a:rPr lang="en-US" sz="1400" dirty="0"/>
              <a:t>Benefit: 	Eliminates need to write loops or other details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File names with directory paths are understood and interpreted correctly in other platforms (e.g. Windows vs. Linux).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r>
              <a:rPr lang="en-US" sz="1400" b="1" dirty="0"/>
              <a:t>When you program, think big:</a:t>
            </a:r>
          </a:p>
          <a:p>
            <a:r>
              <a:rPr lang="en-US" sz="1400" dirty="0"/>
              <a:t>Hint 1	</a:t>
            </a:r>
            <a:r>
              <a:rPr lang="en-US" sz="1400" b="1" dirty="0">
                <a:solidFill>
                  <a:srgbClr val="003399"/>
                </a:solidFill>
              </a:rPr>
              <a:t>Use the rich </a:t>
            </a:r>
            <a:r>
              <a:rPr lang="en-US" sz="1400" b="1" dirty="0" err="1">
                <a:solidFill>
                  <a:srgbClr val="003399"/>
                </a:solidFill>
              </a:rPr>
              <a:t>B4P</a:t>
            </a:r>
            <a:r>
              <a:rPr lang="en-US" sz="1400" b="1" dirty="0">
                <a:solidFill>
                  <a:srgbClr val="003399"/>
                </a:solidFill>
              </a:rPr>
              <a:t> function library </a:t>
            </a:r>
            <a:r>
              <a:rPr lang="en-US" sz="1400" dirty="0"/>
              <a:t>to process these tables and big data. </a:t>
            </a:r>
            <a:br>
              <a:rPr lang="en-US" sz="1400" dirty="0"/>
            </a:br>
            <a:r>
              <a:rPr lang="en-US" sz="1400" dirty="0"/>
              <a:t>	Large tables will be analyzed and processed at naked machine performance.</a:t>
            </a:r>
          </a:p>
          <a:p>
            <a:r>
              <a:rPr lang="en-US" sz="1400" dirty="0"/>
              <a:t>Hint 2	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r>
              <a:rPr lang="en-US" sz="1400" dirty="0"/>
              <a:t>Hint 3	Think how you can formulate your code in a very compact manner without compromising comprehensibility. 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400" b="1" dirty="0">
                <a:solidFill>
                  <a:srgbClr val="003399"/>
                </a:solidFill>
              </a:rPr>
              <a:t>Doing the great things with 5 - 20 lines of code is within reach.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50611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– Program Example 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2 Tables – Problem Statement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1340999"/>
            <a:ext cx="3887999" cy="151371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981000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01" y="3141032"/>
            <a:ext cx="2664000" cy="1944201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480000" y="5157000"/>
            <a:ext cx="11232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A new football club should be created after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contain different acronyms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80000" y="2853000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951" y="1269000"/>
            <a:ext cx="4189049" cy="3854953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535584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New Soccer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22" name="Group 23">
            <a:extLst>
              <a:ext uri="{FF2B5EF4-FFF2-40B4-BE49-F238E27FC236}">
                <a16:creationId xmlns:a16="http://schemas.microsoft.com/office/drawing/2014/main" id="{F85FC763-1FBF-4093-B225-D79F6B9C25B9}"/>
              </a:ext>
            </a:extLst>
          </p:cNvPr>
          <p:cNvGrpSpPr/>
          <p:nvPr/>
        </p:nvGrpSpPr>
        <p:grpSpPr>
          <a:xfrm>
            <a:off x="4872000" y="2349000"/>
            <a:ext cx="1974449" cy="1202399"/>
            <a:chOff x="4625551" y="2005520"/>
            <a:chExt cx="1974449" cy="1202399"/>
          </a:xfrm>
        </p:grpSpPr>
        <p:grpSp>
          <p:nvGrpSpPr>
            <p:cNvPr id="23" name="Gruppieren 8">
              <a:extLst>
                <a:ext uri="{FF2B5EF4-FFF2-40B4-BE49-F238E27FC236}">
                  <a16:creationId xmlns:a16="http://schemas.microsoft.com/office/drawing/2014/main" id="{7E7518FD-2037-4177-8A1B-2672B250FEFD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0" name="B4P">
                <a:extLst>
                  <a:ext uri="{FF2B5EF4-FFF2-40B4-BE49-F238E27FC236}">
                    <a16:creationId xmlns:a16="http://schemas.microsoft.com/office/drawing/2014/main" id="{C7CDC852-DED3-4E07-A896-6A52F9858254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1" name="Triangle">
                <a:extLst>
                  <a:ext uri="{FF2B5EF4-FFF2-40B4-BE49-F238E27FC236}">
                    <a16:creationId xmlns:a16="http://schemas.microsoft.com/office/drawing/2014/main" id="{263946F8-732A-42EF-B1ED-1DD303732237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4" name="Gruppieren 20">
              <a:extLst>
                <a:ext uri="{FF2B5EF4-FFF2-40B4-BE49-F238E27FC236}">
                  <a16:creationId xmlns:a16="http://schemas.microsoft.com/office/drawing/2014/main" id="{1CB3CAFA-3ED1-4FBC-8C86-0847DEF50AD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27" name="Rechteck: abgerundete Ecken 14">
                <a:extLst>
                  <a:ext uri="{FF2B5EF4-FFF2-40B4-BE49-F238E27FC236}">
                    <a16:creationId xmlns:a16="http://schemas.microsoft.com/office/drawing/2014/main" id="{6813E270-1208-48E6-BB2F-17F6236B1029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B4P">
                <a:extLst>
                  <a:ext uri="{FF2B5EF4-FFF2-40B4-BE49-F238E27FC236}">
                    <a16:creationId xmlns:a16="http://schemas.microsoft.com/office/drawing/2014/main" id="{82628F3A-6863-48A1-8375-17D016BFDA9D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29" name="Triangle">
                <a:extLst>
                  <a:ext uri="{FF2B5EF4-FFF2-40B4-BE49-F238E27FC236}">
                    <a16:creationId xmlns:a16="http://schemas.microsoft.com/office/drawing/2014/main" id="{B26EC17E-5703-4D61-9C43-C8FD3CE3AEC0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5" name="Right Arrow 26">
              <a:extLst>
                <a:ext uri="{FF2B5EF4-FFF2-40B4-BE49-F238E27FC236}">
                  <a16:creationId xmlns:a16="http://schemas.microsoft.com/office/drawing/2014/main" id="{E6F73B7B-F7C1-4292-B82E-C1187251FC43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Right Arrow 27">
              <a:extLst>
                <a:ext uri="{FF2B5EF4-FFF2-40B4-BE49-F238E27FC236}">
                  <a16:creationId xmlns:a16="http://schemas.microsoft.com/office/drawing/2014/main" id="{397EF856-B881-405F-B43F-838C56034E2E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– Program Example 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Simple Program Merges 2 Tables – 15 Statements, 0 Variables, 0 Loops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071664" y="1863983"/>
            <a:ext cx="8640960" cy="3293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A small demonstration program showing how Excel files (.xlsx) are read, processed and saved, including some style.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	// Include this library if you want to use the 'table style ...' functions.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football club, Football Membership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soccer club,   Soccer Membership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 // Beginners are Novices here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football club, { Family Name, City }, { Last Name, Town } 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soccer club,   [Level]==Novice, [Level]=Beginner 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football club, soccer club, { Last Name, First Name }, { Level, Town }, append, " or " 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  { Level, Last Name,  First Name });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  { Level, First Name, Last Name, Town } );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// Done processing.  Before saving to Excel fie, do some formatting.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sheet, column width, 20, row height, 20,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              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0, sheet, boldface, true, fill color, gray 15 );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Level, sheet, column width, 30 );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soccer club, ([Level] = '*Questionable*'),</a:t>
            </a:r>
          </a:p>
          <a:p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( soccer club, Level, row(), single, text color, red ) );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 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(soccer club);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Soccer Club, New Soccer Club Membership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echo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3072000" y="1196752"/>
            <a:ext cx="1800128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4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479680" y="184482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Multiple words </a:t>
            </a:r>
            <a:r>
              <a:rPr lang="en-US" sz="1400" dirty="0">
                <a:solidFill>
                  <a:schemeClr val="tx1"/>
                </a:solidFill>
              </a:rPr>
              <a:t>allowed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for readability + flexibility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3852AC-8F0D-414F-98A6-28A5AC1E99D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711680" y="2096852"/>
            <a:ext cx="648320" cy="46805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79680" y="270892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1 statement merges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2 tables </a:t>
            </a:r>
            <a:r>
              <a:rPr lang="en-US" sz="14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711680" y="296094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5087888" y="1196752"/>
            <a:ext cx="2808064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No loops.  </a:t>
            </a:r>
            <a:r>
              <a:rPr lang="en-US" sz="1400" dirty="0">
                <a:solidFill>
                  <a:schemeClr val="tx1"/>
                </a:solidFill>
              </a:rPr>
              <a:t>Simple statements applied for the whole table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8256488" y="1196752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Excel file loaded </a:t>
            </a:r>
            <a:r>
              <a:rPr lang="en-US" sz="14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400" dirty="0">
                <a:solidFill>
                  <a:schemeClr val="tx1"/>
                </a:solidFill>
              </a:rPr>
              <a:t>one single statement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8616280" y="1700808"/>
            <a:ext cx="0" cy="64807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85893C8-0A1A-4F58-9595-1F6B471494D0}"/>
              </a:ext>
            </a:extLst>
          </p:cNvPr>
          <p:cNvCxnSpPr>
            <a:cxnSpLocks/>
          </p:cNvCxnSpPr>
          <p:nvPr/>
        </p:nvCxnSpPr>
        <p:spPr>
          <a:xfrm>
            <a:off x="7248128" y="1700808"/>
            <a:ext cx="0" cy="108012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5E9E909A-2E51-492D-8CCA-0117CAD33E15}"/>
              </a:ext>
            </a:extLst>
          </p:cNvPr>
          <p:cNvSpPr/>
          <p:nvPr/>
        </p:nvSpPr>
        <p:spPr>
          <a:xfrm>
            <a:off x="479680" y="3644832"/>
            <a:ext cx="2232000" cy="15121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7 Statements to combine the clubs</a:t>
            </a:r>
          </a:p>
          <a:p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7 statements to add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some formatting and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save the work.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3072000" y="5445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Excel file saved </a:t>
            </a:r>
            <a:r>
              <a:rPr lang="en-US" sz="14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400" dirty="0">
                <a:solidFill>
                  <a:schemeClr val="tx1"/>
                </a:solidFill>
              </a:rPr>
              <a:t>one single statement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 flipV="1">
            <a:off x="3792000" y="4869000"/>
            <a:ext cx="0" cy="57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70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Analytics and Execution Engine – Overview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C104D124-6519-4DC9-BBDA-3237129138C3}"/>
              </a:ext>
            </a:extLst>
          </p:cNvPr>
          <p:cNvGrpSpPr/>
          <p:nvPr/>
        </p:nvGrpSpPr>
        <p:grpSpPr>
          <a:xfrm>
            <a:off x="6948030" y="1710391"/>
            <a:ext cx="3203946" cy="2681002"/>
            <a:chOff x="0" y="0"/>
            <a:chExt cx="3203945" cy="2087767"/>
          </a:xfrm>
        </p:grpSpPr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F07F97F8-8812-4CC6-B77F-7C42C5C42120}"/>
                </a:ext>
              </a:extLst>
            </p:cNvPr>
            <p:cNvSpPr/>
            <p:nvPr/>
          </p:nvSpPr>
          <p:spPr>
            <a:xfrm flipH="1">
              <a:off x="661489" y="653898"/>
              <a:ext cx="843410" cy="781789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9" name="Triangle">
              <a:extLst>
                <a:ext uri="{FF2B5EF4-FFF2-40B4-BE49-F238E27FC236}">
                  <a16:creationId xmlns:a16="http://schemas.microsoft.com/office/drawing/2014/main" id="{9857946F-80F1-424F-B073-DA65D5FE1FA1}"/>
                </a:ext>
              </a:extLst>
            </p:cNvPr>
            <p:cNvSpPr/>
            <p:nvPr/>
          </p:nvSpPr>
          <p:spPr>
            <a:xfrm flipH="1">
              <a:off x="0" y="0"/>
              <a:ext cx="1501058" cy="65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545B29C1-529E-4F43-88EB-AA8F64057B34}"/>
                </a:ext>
              </a:extLst>
            </p:cNvPr>
            <p:cNvSpPr/>
            <p:nvPr/>
          </p:nvSpPr>
          <p:spPr>
            <a:xfrm rot="10800000">
              <a:off x="0" y="1429797"/>
              <a:ext cx="1501058" cy="65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48C4F838-B354-4445-AB84-9EF8D9240001}"/>
                </a:ext>
              </a:extLst>
            </p:cNvPr>
            <p:cNvSpPr/>
            <p:nvPr/>
          </p:nvSpPr>
          <p:spPr>
            <a:xfrm flipH="1">
              <a:off x="1498882" y="13825"/>
              <a:ext cx="1705064" cy="2061935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2" name="Group">
            <a:extLst>
              <a:ext uri="{FF2B5EF4-FFF2-40B4-BE49-F238E27FC236}">
                <a16:creationId xmlns:a16="http://schemas.microsoft.com/office/drawing/2014/main" id="{4FCE368B-FFBB-4C48-90FB-31510E63BD21}"/>
              </a:ext>
            </a:extLst>
          </p:cNvPr>
          <p:cNvGrpSpPr/>
          <p:nvPr/>
        </p:nvGrpSpPr>
        <p:grpSpPr>
          <a:xfrm>
            <a:off x="1727040" y="1716929"/>
            <a:ext cx="3278092" cy="2681000"/>
            <a:chOff x="0" y="0"/>
            <a:chExt cx="3278090" cy="2087767"/>
          </a:xfrm>
        </p:grpSpPr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2CF12705-F121-4977-8B19-A16FA7E6BC9C}"/>
                </a:ext>
              </a:extLst>
            </p:cNvPr>
            <p:cNvSpPr/>
            <p:nvPr/>
          </p:nvSpPr>
          <p:spPr>
            <a:xfrm>
              <a:off x="1773192" y="653898"/>
              <a:ext cx="843411" cy="781789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Triangle">
              <a:extLst>
                <a:ext uri="{FF2B5EF4-FFF2-40B4-BE49-F238E27FC236}">
                  <a16:creationId xmlns:a16="http://schemas.microsoft.com/office/drawing/2014/main" id="{7A11FF00-8FD2-4B57-83FA-C1B699E464F4}"/>
                </a:ext>
              </a:extLst>
            </p:cNvPr>
            <p:cNvSpPr/>
            <p:nvPr/>
          </p:nvSpPr>
          <p:spPr>
            <a:xfrm>
              <a:off x="1777032" y="0"/>
              <a:ext cx="1501059" cy="65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Triangle">
              <a:extLst>
                <a:ext uri="{FF2B5EF4-FFF2-40B4-BE49-F238E27FC236}">
                  <a16:creationId xmlns:a16="http://schemas.microsoft.com/office/drawing/2014/main" id="{A01F6982-9A09-4342-A82A-82F5B571EED3}"/>
                </a:ext>
              </a:extLst>
            </p:cNvPr>
            <p:cNvSpPr/>
            <p:nvPr/>
          </p:nvSpPr>
          <p:spPr>
            <a:xfrm rot="10800000" flipH="1">
              <a:off x="1777032" y="1429797"/>
              <a:ext cx="1501059" cy="65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7C829226-E780-4880-893C-0BE0F483E681}"/>
                </a:ext>
              </a:extLst>
            </p:cNvPr>
            <p:cNvSpPr/>
            <p:nvPr/>
          </p:nvSpPr>
          <p:spPr>
            <a:xfrm>
              <a:off x="0" y="13825"/>
              <a:ext cx="1779208" cy="2061935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906F6C29-0A12-4C9A-8BC5-EB698990401B}"/>
              </a:ext>
            </a:extLst>
          </p:cNvPr>
          <p:cNvSpPr/>
          <p:nvPr/>
        </p:nvSpPr>
        <p:spPr>
          <a:xfrm>
            <a:off x="4315514" y="2358067"/>
            <a:ext cx="3368857" cy="1385649"/>
          </a:xfrm>
          <a:prstGeom prst="roundRect">
            <a:avLst>
              <a:gd name="adj" fmla="val 13748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8" name="TextBox 36">
            <a:extLst>
              <a:ext uri="{FF2B5EF4-FFF2-40B4-BE49-F238E27FC236}">
                <a16:creationId xmlns:a16="http://schemas.microsoft.com/office/drawing/2014/main" id="{236871DE-BD9F-416F-AC34-18EAAD0011DB}"/>
              </a:ext>
            </a:extLst>
          </p:cNvPr>
          <p:cNvSpPr txBox="1"/>
          <p:nvPr/>
        </p:nvSpPr>
        <p:spPr>
          <a:xfrm>
            <a:off x="1992000" y="2905683"/>
            <a:ext cx="924383" cy="30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</a:t>
            </a:r>
          </a:p>
        </p:txBody>
      </p:sp>
      <p:sp>
        <p:nvSpPr>
          <p:cNvPr id="19" name="TextBox 37">
            <a:extLst>
              <a:ext uri="{FF2B5EF4-FFF2-40B4-BE49-F238E27FC236}">
                <a16:creationId xmlns:a16="http://schemas.microsoft.com/office/drawing/2014/main" id="{C821B4F5-B605-4C38-A547-BB1B49E6255C}"/>
              </a:ext>
            </a:extLst>
          </p:cNvPr>
          <p:cNvSpPr txBox="1"/>
          <p:nvPr/>
        </p:nvSpPr>
        <p:spPr>
          <a:xfrm>
            <a:off x="1992000" y="2197149"/>
            <a:ext cx="84341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files</a:t>
            </a:r>
          </a:p>
        </p:txBody>
      </p:sp>
      <p:sp>
        <p:nvSpPr>
          <p:cNvPr id="20" name="TextBox 49">
            <a:extLst>
              <a:ext uri="{FF2B5EF4-FFF2-40B4-BE49-F238E27FC236}">
                <a16:creationId xmlns:a16="http://schemas.microsoft.com/office/drawing/2014/main" id="{3DAAB80C-55BC-4CF3-A2CA-CDBAC3F1F009}"/>
              </a:ext>
            </a:extLst>
          </p:cNvPr>
          <p:cNvSpPr txBox="1"/>
          <p:nvPr/>
        </p:nvSpPr>
        <p:spPr>
          <a:xfrm>
            <a:off x="1992000" y="3633842"/>
            <a:ext cx="85842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Deb data</a:t>
            </a:r>
          </a:p>
        </p:txBody>
      </p:sp>
      <p:sp>
        <p:nvSpPr>
          <p:cNvPr id="21" name="TextBox 37">
            <a:extLst>
              <a:ext uri="{FF2B5EF4-FFF2-40B4-BE49-F238E27FC236}">
                <a16:creationId xmlns:a16="http://schemas.microsoft.com/office/drawing/2014/main" id="{CCE27BF0-2479-4C29-9B0F-9C39EEA546F3}"/>
              </a:ext>
            </a:extLst>
          </p:cNvPr>
          <p:cNvSpPr txBox="1"/>
          <p:nvPr/>
        </p:nvSpPr>
        <p:spPr>
          <a:xfrm>
            <a:off x="3432000" y="5157000"/>
            <a:ext cx="5760000" cy="28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files:      Excel, XLS/XLSX, CSV/TSV, HTML/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MHTML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XML, JSON, ZIP, Text </a:t>
            </a:r>
          </a:p>
        </p:txBody>
      </p:sp>
      <p:sp>
        <p:nvSpPr>
          <p:cNvPr id="22" name="TextBox 36">
            <a:extLst>
              <a:ext uri="{FF2B5EF4-FFF2-40B4-BE49-F238E27FC236}">
                <a16:creationId xmlns:a16="http://schemas.microsoft.com/office/drawing/2014/main" id="{EDB3E8C4-A338-47F1-92E8-57F27776069C}"/>
              </a:ext>
            </a:extLst>
          </p:cNvPr>
          <p:cNvSpPr txBox="1"/>
          <p:nvPr/>
        </p:nvSpPr>
        <p:spPr>
          <a:xfrm>
            <a:off x="6175123" y="4551511"/>
            <a:ext cx="10923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Batch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Programs</a:t>
            </a:r>
          </a:p>
        </p:txBody>
      </p:sp>
      <p:sp>
        <p:nvSpPr>
          <p:cNvPr id="23" name="TextBox 36">
            <a:extLst>
              <a:ext uri="{FF2B5EF4-FFF2-40B4-BE49-F238E27FC236}">
                <a16:creationId xmlns:a16="http://schemas.microsoft.com/office/drawing/2014/main" id="{1A3D54D4-25CB-4DFC-BBE0-58752B9C4883}"/>
              </a:ext>
            </a:extLst>
          </p:cNvPr>
          <p:cNvSpPr txBox="1"/>
          <p:nvPr/>
        </p:nvSpPr>
        <p:spPr>
          <a:xfrm>
            <a:off x="4476775" y="4551511"/>
            <a:ext cx="118813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Interactive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processing</a:t>
            </a: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2423DD3-F943-4D48-85FC-9C8215A5CE48}"/>
              </a:ext>
            </a:extLst>
          </p:cNvPr>
          <p:cNvSpPr txBox="1"/>
          <p:nvPr/>
        </p:nvSpPr>
        <p:spPr>
          <a:xfrm>
            <a:off x="4624402" y="1547635"/>
            <a:ext cx="247133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400" b="1">
                <a:solidFill>
                  <a:srgbClr val="3264C8"/>
                </a:solidFill>
              </a:defRPr>
            </a:lvl1pPr>
          </a:lstStyle>
          <a:p>
            <a:r>
              <a:rPr lang="en-US" sz="1800" dirty="0" err="1"/>
              <a:t>B4P</a:t>
            </a:r>
            <a:r>
              <a:rPr lang="en-US" sz="1800" dirty="0"/>
              <a:t> Analytics and Execution Engine</a:t>
            </a:r>
          </a:p>
        </p:txBody>
      </p:sp>
      <p:sp>
        <p:nvSpPr>
          <p:cNvPr id="26" name="TextBox 36">
            <a:extLst>
              <a:ext uri="{FF2B5EF4-FFF2-40B4-BE49-F238E27FC236}">
                <a16:creationId xmlns:a16="http://schemas.microsoft.com/office/drawing/2014/main" id="{865BF816-37AD-4199-AD9A-5660A00B4218}"/>
              </a:ext>
            </a:extLst>
          </p:cNvPr>
          <p:cNvSpPr txBox="1"/>
          <p:nvPr/>
        </p:nvSpPr>
        <p:spPr>
          <a:xfrm>
            <a:off x="3432000" y="5445000"/>
            <a:ext cx="5760000" cy="28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Databases:    Salesforce, Oracle, SAP, Access,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Filemaker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…</a:t>
            </a:r>
          </a:p>
        </p:txBody>
      </p:sp>
      <p:sp>
        <p:nvSpPr>
          <p:cNvPr id="27" name="TextBox 49">
            <a:extLst>
              <a:ext uri="{FF2B5EF4-FFF2-40B4-BE49-F238E27FC236}">
                <a16:creationId xmlns:a16="http://schemas.microsoft.com/office/drawing/2014/main" id="{DD261FA9-AFA2-4D01-88DB-6F2ECDA80663}"/>
              </a:ext>
            </a:extLst>
          </p:cNvPr>
          <p:cNvSpPr txBox="1"/>
          <p:nvPr/>
        </p:nvSpPr>
        <p:spPr>
          <a:xfrm>
            <a:off x="3453948" y="5733000"/>
            <a:ext cx="5760000" cy="28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 data:      Data from any Internet accessible source</a:t>
            </a:r>
          </a:p>
        </p:txBody>
      </p:sp>
      <p:sp>
        <p:nvSpPr>
          <p:cNvPr id="28" name="Cylinder">
            <a:extLst>
              <a:ext uri="{FF2B5EF4-FFF2-40B4-BE49-F238E27FC236}">
                <a16:creationId xmlns:a16="http://schemas.microsoft.com/office/drawing/2014/main" id="{8AA3741A-96AF-4EF4-B8FE-2C9A91917482}"/>
              </a:ext>
            </a:extLst>
          </p:cNvPr>
          <p:cNvSpPr/>
          <p:nvPr/>
        </p:nvSpPr>
        <p:spPr>
          <a:xfrm>
            <a:off x="3342336" y="2897635"/>
            <a:ext cx="293429" cy="3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0F4E49F9-24D0-4FC5-9457-64F321013583}"/>
              </a:ext>
            </a:extLst>
          </p:cNvPr>
          <p:cNvSpPr/>
          <p:nvPr/>
        </p:nvSpPr>
        <p:spPr>
          <a:xfrm>
            <a:off x="3252185" y="2133000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0" name="Rectangle">
            <a:extLst>
              <a:ext uri="{FF2B5EF4-FFF2-40B4-BE49-F238E27FC236}">
                <a16:creationId xmlns:a16="http://schemas.microsoft.com/office/drawing/2014/main" id="{D8FFC1C0-D9C9-482E-BAF2-8ADFB586AB87}"/>
              </a:ext>
            </a:extLst>
          </p:cNvPr>
          <p:cNvSpPr/>
          <p:nvPr/>
        </p:nvSpPr>
        <p:spPr>
          <a:xfrm>
            <a:off x="3328385" y="2183800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DAE72074-EF23-47C1-AEFD-AA7E736EDF8D}"/>
              </a:ext>
            </a:extLst>
          </p:cNvPr>
          <p:cNvSpPr/>
          <p:nvPr/>
        </p:nvSpPr>
        <p:spPr>
          <a:xfrm>
            <a:off x="3417285" y="2234601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2" name="Computer">
            <a:extLst>
              <a:ext uri="{FF2B5EF4-FFF2-40B4-BE49-F238E27FC236}">
                <a16:creationId xmlns:a16="http://schemas.microsoft.com/office/drawing/2014/main" id="{FDE704CC-92A1-4107-B733-3B4E586E62FB}"/>
              </a:ext>
            </a:extLst>
          </p:cNvPr>
          <p:cNvSpPr/>
          <p:nvPr/>
        </p:nvSpPr>
        <p:spPr>
          <a:xfrm>
            <a:off x="4872647" y="4138587"/>
            <a:ext cx="396388" cy="370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4" name="World">
            <a:extLst>
              <a:ext uri="{FF2B5EF4-FFF2-40B4-BE49-F238E27FC236}">
                <a16:creationId xmlns:a16="http://schemas.microsoft.com/office/drawing/2014/main" id="{F021997C-839D-4DBB-9A70-8A55A5E0AA71}"/>
              </a:ext>
            </a:extLst>
          </p:cNvPr>
          <p:cNvSpPr/>
          <p:nvPr/>
        </p:nvSpPr>
        <p:spPr>
          <a:xfrm>
            <a:off x="3283764" y="3554639"/>
            <a:ext cx="435973" cy="435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5" name="TextBox 36">
            <a:extLst>
              <a:ext uri="{FF2B5EF4-FFF2-40B4-BE49-F238E27FC236}">
                <a16:creationId xmlns:a16="http://schemas.microsoft.com/office/drawing/2014/main" id="{83BEF026-06A0-45D5-81E8-48CB522DC6C5}"/>
              </a:ext>
            </a:extLst>
          </p:cNvPr>
          <p:cNvSpPr txBox="1"/>
          <p:nvPr/>
        </p:nvSpPr>
        <p:spPr>
          <a:xfrm>
            <a:off x="1722854" y="1197000"/>
            <a:ext cx="2880000" cy="50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noAutofit/>
          </a:bodyPr>
          <a:lstStyle/>
          <a:p>
            <a:pPr>
              <a:defRPr sz="1400">
                <a:solidFill>
                  <a:srgbClr val="535353"/>
                </a:solidFill>
              </a:defRPr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Complex</a:t>
            </a:r>
          </a:p>
          <a:p>
            <a:pPr>
              <a:defRPr sz="1400">
                <a:solidFill>
                  <a:srgbClr val="535353"/>
                </a:solidFill>
              </a:defRPr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8F4BD6E5-0894-4151-867C-908F75885BB7}"/>
              </a:ext>
            </a:extLst>
          </p:cNvPr>
          <p:cNvSpPr/>
          <p:nvPr/>
        </p:nvSpPr>
        <p:spPr>
          <a:xfrm flipH="1">
            <a:off x="5062972" y="3734823"/>
            <a:ext cx="2561" cy="316215"/>
          </a:xfrm>
          <a:prstGeom prst="line">
            <a:avLst/>
          </a:prstGeom>
          <a:ln w="31750">
            <a:solidFill>
              <a:schemeClr val="accent1"/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435F275B-F63F-4644-86A1-D50A28525A32}"/>
              </a:ext>
            </a:extLst>
          </p:cNvPr>
          <p:cNvSpPr/>
          <p:nvPr/>
        </p:nvSpPr>
        <p:spPr>
          <a:xfrm flipV="1">
            <a:off x="6631289" y="3752203"/>
            <a:ext cx="2561" cy="288865"/>
          </a:xfrm>
          <a:prstGeom prst="line">
            <a:avLst/>
          </a:prstGeom>
          <a:ln w="31750">
            <a:solidFill>
              <a:schemeClr val="accent1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 dirty="0"/>
          </a:p>
        </p:txBody>
      </p:sp>
      <p:sp>
        <p:nvSpPr>
          <p:cNvPr id="38" name="TextBox 36">
            <a:extLst>
              <a:ext uri="{FF2B5EF4-FFF2-40B4-BE49-F238E27FC236}">
                <a16:creationId xmlns:a16="http://schemas.microsoft.com/office/drawing/2014/main" id="{475FFF56-8B66-452F-9549-8DCE733128E4}"/>
              </a:ext>
            </a:extLst>
          </p:cNvPr>
          <p:cNvSpPr txBox="1"/>
          <p:nvPr/>
        </p:nvSpPr>
        <p:spPr>
          <a:xfrm>
            <a:off x="7270127" y="1197000"/>
            <a:ext cx="2880000" cy="50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noAutofit/>
          </a:bodyPr>
          <a:lstStyle/>
          <a:p>
            <a:pPr algn="r">
              <a:defRPr sz="1400">
                <a:solidFill>
                  <a:srgbClr val="535353"/>
                </a:solidFill>
              </a:defRPr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Comprehensive Analysis</a:t>
            </a:r>
          </a:p>
          <a:p>
            <a:pPr algn="r">
              <a:defRPr sz="1400">
                <a:solidFill>
                  <a:srgbClr val="535353"/>
                </a:solidFill>
              </a:defRPr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Generated  in Seconds</a:t>
            </a:r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551F1A89-BCA0-460C-99CC-06E188E473DE}"/>
              </a:ext>
            </a:extLst>
          </p:cNvPr>
          <p:cNvSpPr/>
          <p:nvPr/>
        </p:nvSpPr>
        <p:spPr>
          <a:xfrm>
            <a:off x="6470425" y="4095274"/>
            <a:ext cx="275795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88B5600E-39FB-4123-AE8E-55B83964E66B}"/>
              </a:ext>
            </a:extLst>
          </p:cNvPr>
          <p:cNvSpPr/>
          <p:nvPr/>
        </p:nvSpPr>
        <p:spPr>
          <a:xfrm>
            <a:off x="6536133" y="4135763"/>
            <a:ext cx="275796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1394C765-3455-455E-9D27-24C75743AE74}"/>
              </a:ext>
            </a:extLst>
          </p:cNvPr>
          <p:cNvSpPr/>
          <p:nvPr/>
        </p:nvSpPr>
        <p:spPr>
          <a:xfrm>
            <a:off x="6594562" y="4186563"/>
            <a:ext cx="275795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1" name="B4P">
            <a:extLst>
              <a:ext uri="{FF2B5EF4-FFF2-40B4-BE49-F238E27FC236}">
                <a16:creationId xmlns:a16="http://schemas.microsoft.com/office/drawing/2014/main" id="{D764307D-9EF9-44B3-9CD5-0969C0E1AB3C}"/>
              </a:ext>
            </a:extLst>
          </p:cNvPr>
          <p:cNvSpPr txBox="1"/>
          <p:nvPr/>
        </p:nvSpPr>
        <p:spPr>
          <a:xfrm>
            <a:off x="6574083" y="4248659"/>
            <a:ext cx="316752" cy="230832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535353"/>
                </a:solidFill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</a:p>
        </p:txBody>
      </p:sp>
      <p:sp>
        <p:nvSpPr>
          <p:cNvPr id="43" name="Bar Chart">
            <a:extLst>
              <a:ext uri="{FF2B5EF4-FFF2-40B4-BE49-F238E27FC236}">
                <a16:creationId xmlns:a16="http://schemas.microsoft.com/office/drawing/2014/main" id="{2E539F6F-9C1F-4C17-AC44-044794EE8681}"/>
              </a:ext>
            </a:extLst>
          </p:cNvPr>
          <p:cNvSpPr/>
          <p:nvPr/>
        </p:nvSpPr>
        <p:spPr>
          <a:xfrm>
            <a:off x="9639642" y="2844914"/>
            <a:ext cx="369063" cy="36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Line Graph">
            <a:extLst>
              <a:ext uri="{FF2B5EF4-FFF2-40B4-BE49-F238E27FC236}">
                <a16:creationId xmlns:a16="http://schemas.microsoft.com/office/drawing/2014/main" id="{7896D580-56BD-4675-9195-D5AC43ADA9B4}"/>
              </a:ext>
            </a:extLst>
          </p:cNvPr>
          <p:cNvSpPr/>
          <p:nvPr/>
        </p:nvSpPr>
        <p:spPr>
          <a:xfrm>
            <a:off x="9626942" y="3589505"/>
            <a:ext cx="416598" cy="415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catter Graph">
            <a:extLst>
              <a:ext uri="{FF2B5EF4-FFF2-40B4-BE49-F238E27FC236}">
                <a16:creationId xmlns:a16="http://schemas.microsoft.com/office/drawing/2014/main" id="{F6AF3C31-C4EF-43BB-A08C-786119A73AD4}"/>
              </a:ext>
            </a:extLst>
          </p:cNvPr>
          <p:cNvSpPr/>
          <p:nvPr/>
        </p:nvSpPr>
        <p:spPr>
          <a:xfrm>
            <a:off x="9649546" y="2133000"/>
            <a:ext cx="347642" cy="346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6"/>
                </a:lnTo>
                <a:cubicBezTo>
                  <a:pt x="0" y="21513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3"/>
                  <a:pt x="21600" y="21406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41"/>
                  <a:pt x="970" y="20434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4855" y="4365"/>
                </a:moveTo>
                <a:cubicBezTo>
                  <a:pt x="14545" y="4365"/>
                  <a:pt x="14235" y="4483"/>
                  <a:pt x="13998" y="4721"/>
                </a:cubicBezTo>
                <a:cubicBezTo>
                  <a:pt x="13525" y="5195"/>
                  <a:pt x="13525" y="5964"/>
                  <a:pt x="13998" y="6439"/>
                </a:cubicBezTo>
                <a:cubicBezTo>
                  <a:pt x="14472" y="6913"/>
                  <a:pt x="15239" y="6913"/>
                  <a:pt x="15712" y="6439"/>
                </a:cubicBezTo>
                <a:cubicBezTo>
                  <a:pt x="16185" y="5964"/>
                  <a:pt x="16185" y="5195"/>
                  <a:pt x="15712" y="4721"/>
                </a:cubicBezTo>
                <a:cubicBezTo>
                  <a:pt x="15475" y="4483"/>
                  <a:pt x="15165" y="4365"/>
                  <a:pt x="14855" y="4365"/>
                </a:cubicBezTo>
                <a:close/>
                <a:moveTo>
                  <a:pt x="4336" y="6020"/>
                </a:moveTo>
                <a:cubicBezTo>
                  <a:pt x="4026" y="6020"/>
                  <a:pt x="3716" y="6139"/>
                  <a:pt x="3479" y="6376"/>
                </a:cubicBezTo>
                <a:cubicBezTo>
                  <a:pt x="3006" y="6851"/>
                  <a:pt x="3006" y="7620"/>
                  <a:pt x="3479" y="8095"/>
                </a:cubicBezTo>
                <a:cubicBezTo>
                  <a:pt x="3953" y="8569"/>
                  <a:pt x="4720" y="8569"/>
                  <a:pt x="5193" y="8095"/>
                </a:cubicBezTo>
                <a:cubicBezTo>
                  <a:pt x="5666" y="7620"/>
                  <a:pt x="5666" y="6851"/>
                  <a:pt x="5193" y="6376"/>
                </a:cubicBezTo>
                <a:cubicBezTo>
                  <a:pt x="4956" y="6139"/>
                  <a:pt x="4646" y="6020"/>
                  <a:pt x="4336" y="6020"/>
                </a:cubicBezTo>
                <a:close/>
                <a:moveTo>
                  <a:pt x="9154" y="9823"/>
                </a:moveTo>
                <a:cubicBezTo>
                  <a:pt x="8844" y="9823"/>
                  <a:pt x="8534" y="9942"/>
                  <a:pt x="8297" y="10179"/>
                </a:cubicBezTo>
                <a:cubicBezTo>
                  <a:pt x="7824" y="10653"/>
                  <a:pt x="7824" y="11422"/>
                  <a:pt x="8297" y="11897"/>
                </a:cubicBezTo>
                <a:cubicBezTo>
                  <a:pt x="8770" y="12372"/>
                  <a:pt x="9537" y="12372"/>
                  <a:pt x="10011" y="11897"/>
                </a:cubicBezTo>
                <a:cubicBezTo>
                  <a:pt x="10484" y="11422"/>
                  <a:pt x="10484" y="10653"/>
                  <a:pt x="10011" y="10179"/>
                </a:cubicBezTo>
                <a:cubicBezTo>
                  <a:pt x="9774" y="9942"/>
                  <a:pt x="9464" y="9823"/>
                  <a:pt x="9154" y="9823"/>
                </a:cubicBezTo>
                <a:close/>
                <a:moveTo>
                  <a:pt x="16522" y="12697"/>
                </a:moveTo>
                <a:cubicBezTo>
                  <a:pt x="16211" y="12697"/>
                  <a:pt x="15901" y="12816"/>
                  <a:pt x="15665" y="13053"/>
                </a:cubicBezTo>
                <a:cubicBezTo>
                  <a:pt x="15191" y="13528"/>
                  <a:pt x="15191" y="14297"/>
                  <a:pt x="15665" y="14771"/>
                </a:cubicBezTo>
                <a:cubicBezTo>
                  <a:pt x="16138" y="15246"/>
                  <a:pt x="16905" y="15246"/>
                  <a:pt x="17378" y="14771"/>
                </a:cubicBezTo>
                <a:cubicBezTo>
                  <a:pt x="17852" y="14297"/>
                  <a:pt x="17852" y="13528"/>
                  <a:pt x="17378" y="13053"/>
                </a:cubicBezTo>
                <a:cubicBezTo>
                  <a:pt x="17142" y="12816"/>
                  <a:pt x="16832" y="12697"/>
                  <a:pt x="16522" y="12697"/>
                </a:cubicBezTo>
                <a:close/>
                <a:moveTo>
                  <a:pt x="6257" y="15838"/>
                </a:moveTo>
                <a:cubicBezTo>
                  <a:pt x="5947" y="15838"/>
                  <a:pt x="5637" y="15957"/>
                  <a:pt x="5400" y="16194"/>
                </a:cubicBezTo>
                <a:cubicBezTo>
                  <a:pt x="4927" y="16669"/>
                  <a:pt x="4927" y="17438"/>
                  <a:pt x="5400" y="17912"/>
                </a:cubicBezTo>
                <a:cubicBezTo>
                  <a:pt x="5873" y="18387"/>
                  <a:pt x="6640" y="18387"/>
                  <a:pt x="7114" y="17912"/>
                </a:cubicBezTo>
                <a:cubicBezTo>
                  <a:pt x="7587" y="17438"/>
                  <a:pt x="7587" y="16669"/>
                  <a:pt x="7114" y="16194"/>
                </a:cubicBezTo>
                <a:cubicBezTo>
                  <a:pt x="6877" y="15957"/>
                  <a:pt x="6567" y="15838"/>
                  <a:pt x="6257" y="15838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Box 36">
            <a:extLst>
              <a:ext uri="{FF2B5EF4-FFF2-40B4-BE49-F238E27FC236}">
                <a16:creationId xmlns:a16="http://schemas.microsoft.com/office/drawing/2014/main" id="{9C506DCC-9081-4846-88AF-2F32E750F38E}"/>
              </a:ext>
            </a:extLst>
          </p:cNvPr>
          <p:cNvSpPr txBox="1"/>
          <p:nvPr/>
        </p:nvSpPr>
        <p:spPr>
          <a:xfrm>
            <a:off x="8195647" y="2205000"/>
            <a:ext cx="136473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Excel</a:t>
            </a: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63A717A5-F7E8-4DE1-A842-C51444D36F72}"/>
              </a:ext>
            </a:extLst>
          </p:cNvPr>
          <p:cNvSpPr txBox="1"/>
          <p:nvPr/>
        </p:nvSpPr>
        <p:spPr>
          <a:xfrm>
            <a:off x="8192378" y="2925000"/>
            <a:ext cx="124518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 browsers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7EBD0412-F6B8-4523-AC3C-1B679D040F08}"/>
              </a:ext>
            </a:extLst>
          </p:cNvPr>
          <p:cNvSpPr/>
          <p:nvPr/>
        </p:nvSpPr>
        <p:spPr>
          <a:xfrm>
            <a:off x="4005771" y="2766528"/>
            <a:ext cx="820460" cy="527094"/>
          </a:xfrm>
          <a:prstGeom prst="rightArrow">
            <a:avLst>
              <a:gd name="adj1" fmla="val 66163"/>
              <a:gd name="adj2" fmla="val 67331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Pfeil: nach rechts 47">
            <a:extLst>
              <a:ext uri="{FF2B5EF4-FFF2-40B4-BE49-F238E27FC236}">
                <a16:creationId xmlns:a16="http://schemas.microsoft.com/office/drawing/2014/main" id="{11E1C9DF-B689-8741-9F99-18AE3C7A0D38}"/>
              </a:ext>
            </a:extLst>
          </p:cNvPr>
          <p:cNvSpPr/>
          <p:nvPr/>
        </p:nvSpPr>
        <p:spPr>
          <a:xfrm>
            <a:off x="7328378" y="2757906"/>
            <a:ext cx="820460" cy="527094"/>
          </a:xfrm>
          <a:prstGeom prst="rightArrow">
            <a:avLst>
              <a:gd name="adj1" fmla="val 66163"/>
              <a:gd name="adj2" fmla="val 67331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076D2205-CCF8-4BEC-9461-8F30A2BAE797}"/>
              </a:ext>
            </a:extLst>
          </p:cNvPr>
          <p:cNvSpPr txBox="1"/>
          <p:nvPr/>
        </p:nvSpPr>
        <p:spPr>
          <a:xfrm>
            <a:off x="8192378" y="3645000"/>
            <a:ext cx="124518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outputs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0FA5A38-322D-4DBF-954E-771F03CD47BF}"/>
              </a:ext>
            </a:extLst>
          </p:cNvPr>
          <p:cNvCxnSpPr>
            <a:cxnSpLocks/>
          </p:cNvCxnSpPr>
          <p:nvPr/>
        </p:nvCxnSpPr>
        <p:spPr>
          <a:xfrm>
            <a:off x="1704000" y="5085000"/>
            <a:ext cx="842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riangle">
            <a:extLst>
              <a:ext uri="{FF2B5EF4-FFF2-40B4-BE49-F238E27FC236}">
                <a16:creationId xmlns:a16="http://schemas.microsoft.com/office/drawing/2014/main" id="{6165BFDE-21D5-4C83-8E11-E52757C45210}"/>
              </a:ext>
            </a:extLst>
          </p:cNvPr>
          <p:cNvSpPr/>
          <p:nvPr/>
        </p:nvSpPr>
        <p:spPr>
          <a:xfrm rot="5400000">
            <a:off x="5678700" y="3061053"/>
            <a:ext cx="538348" cy="696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B4P">
            <a:extLst>
              <a:ext uri="{FF2B5EF4-FFF2-40B4-BE49-F238E27FC236}">
                <a16:creationId xmlns:a16="http://schemas.microsoft.com/office/drawing/2014/main" id="{FA69CB53-BDD1-4819-B0E7-7CD4FBAB3746}"/>
              </a:ext>
            </a:extLst>
          </p:cNvPr>
          <p:cNvSpPr txBox="1"/>
          <p:nvPr/>
        </p:nvSpPr>
        <p:spPr>
          <a:xfrm>
            <a:off x="5346365" y="2421000"/>
            <a:ext cx="128977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400" dirty="0"/>
              <a:t>B4P</a:t>
            </a:r>
          </a:p>
        </p:txBody>
      </p:sp>
    </p:spTree>
    <p:extLst>
      <p:ext uri="{BB962C8B-B14F-4D97-AF65-F5344CB8AC3E}">
        <p14:creationId xmlns:p14="http://schemas.microsoft.com/office/powerpoint/2010/main" val="75773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– Program Example 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U.S. Presidents from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F67B9F-B2E9-4E77-8AB0-94FFB8638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Web source: </a:t>
            </a:r>
            <a:r>
              <a:rPr lang="de-CH" dirty="0">
                <a:hlinkClick r:id="rId2"/>
              </a:rPr>
              <a:t>https://</a:t>
            </a:r>
            <a:r>
              <a:rPr lang="de-CH" dirty="0" err="1">
                <a:hlinkClick r:id="rId2"/>
              </a:rPr>
              <a:t>en.wikipedia.org</a:t>
            </a:r>
            <a:r>
              <a:rPr lang="de-CH" dirty="0">
                <a:hlinkClick r:id="rId2"/>
              </a:rPr>
              <a:t>/</a:t>
            </a:r>
            <a:r>
              <a:rPr lang="de-CH" dirty="0" err="1">
                <a:hlinkClick r:id="rId2"/>
              </a:rPr>
              <a:t>wiki</a:t>
            </a:r>
            <a:r>
              <a:rPr lang="de-CH" dirty="0">
                <a:hlinkClick r:id="rId2"/>
              </a:rPr>
              <a:t>/</a:t>
            </a:r>
            <a:r>
              <a:rPr lang="de-CH" dirty="0" err="1">
                <a:hlinkClick r:id="rId2"/>
              </a:rPr>
              <a:t>List_of_presidents_of_the_United_States</a:t>
            </a:r>
            <a:r>
              <a:rPr lang="de-CH" dirty="0"/>
              <a:t> 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00" y="1124736"/>
            <a:ext cx="3853842" cy="316826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000" y="1485000"/>
            <a:ext cx="5688000" cy="20246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2CAAC07-0D4C-474C-91D9-CBB8C9AF5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000" y="3962438"/>
            <a:ext cx="5688000" cy="34676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E031BE2-414B-44CE-B04E-280C30B2969B}"/>
              </a:ext>
            </a:extLst>
          </p:cNvPr>
          <p:cNvSpPr/>
          <p:nvPr/>
        </p:nvSpPr>
        <p:spPr>
          <a:xfrm>
            <a:off x="5999362" y="3717000"/>
            <a:ext cx="3048638" cy="1797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. . .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3A9EC5B-7FFC-48BF-A0EF-66DE166CD0FC}"/>
              </a:ext>
            </a:extLst>
          </p:cNvPr>
          <p:cNvSpPr/>
          <p:nvPr/>
        </p:nvSpPr>
        <p:spPr>
          <a:xfrm>
            <a:off x="480000" y="4725000"/>
            <a:ext cx="11232000" cy="12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Download the list of Presidents and generate Excel table with 1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Remove redundant artefacts, e.g. cross-referencing symbols and generate a nice table with </a:t>
            </a:r>
            <a:r>
              <a:rPr lang="en-US" sz="14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15" name="Group 23">
            <a:extLst>
              <a:ext uri="{FF2B5EF4-FFF2-40B4-BE49-F238E27FC236}">
                <a16:creationId xmlns:a16="http://schemas.microsoft.com/office/drawing/2014/main" id="{1F1AF0A7-EA8D-4942-B0EA-047321BB97E0}"/>
              </a:ext>
            </a:extLst>
          </p:cNvPr>
          <p:cNvGrpSpPr/>
          <p:nvPr/>
        </p:nvGrpSpPr>
        <p:grpSpPr>
          <a:xfrm>
            <a:off x="4152000" y="2349000"/>
            <a:ext cx="1974449" cy="1202399"/>
            <a:chOff x="4625551" y="2005520"/>
            <a:chExt cx="1974449" cy="1202399"/>
          </a:xfrm>
        </p:grpSpPr>
        <p:grpSp>
          <p:nvGrpSpPr>
            <p:cNvPr id="16" name="Gruppieren 8">
              <a:extLst>
                <a:ext uri="{FF2B5EF4-FFF2-40B4-BE49-F238E27FC236}">
                  <a16:creationId xmlns:a16="http://schemas.microsoft.com/office/drawing/2014/main" id="{60A85A6B-8F9A-4742-B7CE-87B520F851E5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3" name="B4P">
                <a:extLst>
                  <a:ext uri="{FF2B5EF4-FFF2-40B4-BE49-F238E27FC236}">
                    <a16:creationId xmlns:a16="http://schemas.microsoft.com/office/drawing/2014/main" id="{BE3B6DB1-4378-427E-873B-7D12B1B40A38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4" name="Triangle">
                <a:extLst>
                  <a:ext uri="{FF2B5EF4-FFF2-40B4-BE49-F238E27FC236}">
                    <a16:creationId xmlns:a16="http://schemas.microsoft.com/office/drawing/2014/main" id="{C4558518-6738-4D7F-8ADC-B44901DA3E91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7" name="Gruppieren 20">
              <a:extLst>
                <a:ext uri="{FF2B5EF4-FFF2-40B4-BE49-F238E27FC236}">
                  <a16:creationId xmlns:a16="http://schemas.microsoft.com/office/drawing/2014/main" id="{D8FA10F9-EC04-4FAA-A485-A4D04862ECB2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20" name="Rechteck: abgerundete Ecken 14">
                <a:extLst>
                  <a:ext uri="{FF2B5EF4-FFF2-40B4-BE49-F238E27FC236}">
                    <a16:creationId xmlns:a16="http://schemas.microsoft.com/office/drawing/2014/main" id="{EEBE0EBE-2186-445E-B903-D5C52FE04B1F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B4P">
                <a:extLst>
                  <a:ext uri="{FF2B5EF4-FFF2-40B4-BE49-F238E27FC236}">
                    <a16:creationId xmlns:a16="http://schemas.microsoft.com/office/drawing/2014/main" id="{7CC6FBEC-2667-47B8-9B65-0D84041DB77F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22" name="Triangle">
                <a:extLst>
                  <a:ext uri="{FF2B5EF4-FFF2-40B4-BE49-F238E27FC236}">
                    <a16:creationId xmlns:a16="http://schemas.microsoft.com/office/drawing/2014/main" id="{D4182CC0-8043-4AEB-A888-66F49DAF7832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8" name="Right Arrow 26">
              <a:extLst>
                <a:ext uri="{FF2B5EF4-FFF2-40B4-BE49-F238E27FC236}">
                  <a16:creationId xmlns:a16="http://schemas.microsoft.com/office/drawing/2014/main" id="{E7B5A01D-BE18-41D6-9F84-82B1519D069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Right Arrow 27">
              <a:extLst>
                <a:ext uri="{FF2B5EF4-FFF2-40B4-BE49-F238E27FC236}">
                  <a16:creationId xmlns:a16="http://schemas.microsoft.com/office/drawing/2014/main" id="{C4AB0D64-C0AD-49F4-BEAD-7300D9BCC0BD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91056"/>
            <a:ext cx="11232000" cy="717944"/>
          </a:xfrm>
        </p:spPr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– Program Example 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18 Statements, 0 Loops and 0 Variables to Straighten up the Presidents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980728"/>
            <a:ext cx="8424936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presidents,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presidents, presidents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presidents,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presidents,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party colors,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presidents,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[party colors 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presidents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presidents, All U.S. Presidents,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125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4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13770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1844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4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198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2564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Align the data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270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284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Define colors </a:t>
            </a:r>
            <a:r>
              <a:rPr lang="en-US" sz="1400" dirty="0">
                <a:solidFill>
                  <a:schemeClr val="tx1"/>
                </a:solidFill>
              </a:rPr>
              <a:t>affiliated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4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458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Color and Style </a:t>
            </a:r>
            <a:r>
              <a:rPr lang="en-US" sz="14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4725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445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Save as Excel File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5733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–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Stock Data (SP 500 and NASDAQ 100) Combined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F67B9F-B2E9-4E77-8AB0-94FFB8638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Web source: </a:t>
            </a:r>
            <a:r>
              <a:rPr lang="de-CH" dirty="0">
                <a:hlinkClick r:id="rId2"/>
              </a:rPr>
              <a:t>https://</a:t>
            </a:r>
            <a:r>
              <a:rPr lang="de-CH" dirty="0" err="1">
                <a:hlinkClick r:id="rId2"/>
              </a:rPr>
              <a:t>www.slickcharts.com</a:t>
            </a:r>
            <a:r>
              <a:rPr lang="de-CH" dirty="0">
                <a:hlinkClick r:id="rId2"/>
              </a:rPr>
              <a:t>/</a:t>
            </a:r>
            <a:r>
              <a:rPr lang="de-CH" dirty="0" err="1">
                <a:hlinkClick r:id="rId2"/>
              </a:rPr>
              <a:t>nasdaq100</a:t>
            </a:r>
            <a:r>
              <a:rPr lang="de-CH" dirty="0"/>
              <a:t>, </a:t>
            </a:r>
            <a:r>
              <a:rPr lang="de-CH" dirty="0">
                <a:hlinkClick r:id="rId3"/>
              </a:rPr>
              <a:t>https://</a:t>
            </a:r>
            <a:r>
              <a:rPr lang="de-CH" dirty="0" err="1">
                <a:hlinkClick r:id="rId3"/>
              </a:rPr>
              <a:t>www.slickcharts.com</a:t>
            </a:r>
            <a:r>
              <a:rPr lang="de-CH" dirty="0">
                <a:hlinkClick r:id="rId3"/>
              </a:rPr>
              <a:t>/</a:t>
            </a:r>
            <a:r>
              <a:rPr lang="de-CH" dirty="0" err="1">
                <a:hlinkClick r:id="rId3"/>
              </a:rPr>
              <a:t>sp500</a:t>
            </a:r>
            <a:r>
              <a:rPr lang="de-CH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7" y="1125000"/>
            <a:ext cx="4715559" cy="2736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087" y="1125000"/>
            <a:ext cx="4923917" cy="25475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7A6C81-D033-4C1E-85E6-C9A42E7E0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087" y="3933032"/>
            <a:ext cx="4923913" cy="39289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6D4DA5-4A7B-4732-9FEF-8879EE64B7B8}"/>
              </a:ext>
            </a:extLst>
          </p:cNvPr>
          <p:cNvSpPr/>
          <p:nvPr/>
        </p:nvSpPr>
        <p:spPr>
          <a:xfrm>
            <a:off x="6860095" y="3573000"/>
            <a:ext cx="2346495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. . .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9558020-085C-4367-BE3C-9160C1AE330A}"/>
              </a:ext>
            </a:extLst>
          </p:cNvPr>
          <p:cNvSpPr/>
          <p:nvPr/>
        </p:nvSpPr>
        <p:spPr>
          <a:xfrm>
            <a:off x="480000" y="4581000"/>
            <a:ext cx="11232000" cy="12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Import the SP 500 and NASDAQ 100 listings and merge them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grpSp>
        <p:nvGrpSpPr>
          <p:cNvPr id="16" name="Group 23">
            <a:extLst>
              <a:ext uri="{FF2B5EF4-FFF2-40B4-BE49-F238E27FC236}">
                <a16:creationId xmlns:a16="http://schemas.microsoft.com/office/drawing/2014/main" id="{A0E94558-0395-497B-8191-BBE7AD8A7036}"/>
              </a:ext>
            </a:extLst>
          </p:cNvPr>
          <p:cNvGrpSpPr/>
          <p:nvPr/>
        </p:nvGrpSpPr>
        <p:grpSpPr>
          <a:xfrm>
            <a:off x="5016000" y="2349000"/>
            <a:ext cx="1974449" cy="1202399"/>
            <a:chOff x="4625551" y="2005520"/>
            <a:chExt cx="1974449" cy="1202399"/>
          </a:xfrm>
        </p:grpSpPr>
        <p:grpSp>
          <p:nvGrpSpPr>
            <p:cNvPr id="17" name="Gruppieren 8">
              <a:extLst>
                <a:ext uri="{FF2B5EF4-FFF2-40B4-BE49-F238E27FC236}">
                  <a16:creationId xmlns:a16="http://schemas.microsoft.com/office/drawing/2014/main" id="{A5255EB2-F610-4EB2-AFD7-BEAC88A8DE9F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4" name="B4P">
                <a:extLst>
                  <a:ext uri="{FF2B5EF4-FFF2-40B4-BE49-F238E27FC236}">
                    <a16:creationId xmlns:a16="http://schemas.microsoft.com/office/drawing/2014/main" id="{1E1246D7-E7A9-4DD4-809E-EDB323AC6A8F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5" name="Triangle">
                <a:extLst>
                  <a:ext uri="{FF2B5EF4-FFF2-40B4-BE49-F238E27FC236}">
                    <a16:creationId xmlns:a16="http://schemas.microsoft.com/office/drawing/2014/main" id="{319B85EC-4E71-4A3C-B280-E0822D0875E4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uppieren 20">
              <a:extLst>
                <a:ext uri="{FF2B5EF4-FFF2-40B4-BE49-F238E27FC236}">
                  <a16:creationId xmlns:a16="http://schemas.microsoft.com/office/drawing/2014/main" id="{794BF75D-169A-4979-9582-0A9D184935C2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21" name="Rechteck: abgerundete Ecken 14">
                <a:extLst>
                  <a:ext uri="{FF2B5EF4-FFF2-40B4-BE49-F238E27FC236}">
                    <a16:creationId xmlns:a16="http://schemas.microsoft.com/office/drawing/2014/main" id="{60BD8972-3B69-40F4-892A-BDCC59145738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B4P">
                <a:extLst>
                  <a:ext uri="{FF2B5EF4-FFF2-40B4-BE49-F238E27FC236}">
                    <a16:creationId xmlns:a16="http://schemas.microsoft.com/office/drawing/2014/main" id="{9F5C0BBC-EE81-4948-8B69-94DC5BA4536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23" name="Triangle">
                <a:extLst>
                  <a:ext uri="{FF2B5EF4-FFF2-40B4-BE49-F238E27FC236}">
                    <a16:creationId xmlns:a16="http://schemas.microsoft.com/office/drawing/2014/main" id="{008E8340-2D22-46F2-B2F6-C7D82753D807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9" name="Right Arrow 26">
              <a:extLst>
                <a:ext uri="{FF2B5EF4-FFF2-40B4-BE49-F238E27FC236}">
                  <a16:creationId xmlns:a16="http://schemas.microsoft.com/office/drawing/2014/main" id="{BA8A6527-1C76-4ADB-BA1E-E2348F80260F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ight Arrow 27">
              <a:extLst>
                <a:ext uri="{FF2B5EF4-FFF2-40B4-BE49-F238E27FC236}">
                  <a16:creationId xmlns:a16="http://schemas.microsoft.com/office/drawing/2014/main" id="{3ACF9083-0313-49E3-B800-34251582E88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–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21 Statements, 1 loop and 1 variable do the Job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053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1: 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listing[]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listing[], listing[] + .html);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listing[] ,listing[] + .html,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listing[],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listing[], listing[]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2: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3: 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Percent value gets converted to regular number, price value is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claned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4: Add some color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5: 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1484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4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1736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42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4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270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212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4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14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437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5517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301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Save as Excel File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 err="1">
                <a:solidFill>
                  <a:srgbClr val="2850A0"/>
                </a:solidFill>
              </a:rPr>
              <a:t>B4P</a:t>
            </a:r>
            <a:r>
              <a:rPr lang="en-AE" dirty="0">
                <a:solidFill>
                  <a:srgbClr val="2850A0"/>
                </a:solidFill>
              </a:rPr>
              <a:t> – Beyond Former Performance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CD0E21-040D-405E-95FE-47F7127757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056"/>
            <a:ext cx="11232000" cy="717944"/>
          </a:xfrm>
        </p:spPr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dirty="0" err="1">
                <a:hlinkClick r:id="rId2"/>
              </a:rPr>
              <a:t>www.b4p.app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7435" y="6164615"/>
            <a:ext cx="8159850" cy="360363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6211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– The 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Conventional methods do not address challenges of data management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31310-A7AC-4BC0-BBBE-F27F653B9A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479376" y="980728"/>
            <a:ext cx="11232624" cy="36004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Start with your time-consuming task repeating regularly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79376" y="558924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Work done (past due date, poor quality)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2352000" y="1484784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208000" y="2348880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024296" y="4149080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5736000" y="1484784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 –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168000" y="4869000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6096304" y="3284984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480000" y="2133000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260837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552000" y="3285000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612084" y="1340768"/>
            <a:ext cx="540004" cy="14401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872168" y="1772892"/>
            <a:ext cx="863832" cy="3600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540084" y="2133000"/>
            <a:ext cx="72000" cy="215880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8975784" y="1772892"/>
            <a:ext cx="612216" cy="487945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4872168" y="2564904"/>
            <a:ext cx="3455832" cy="55933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288000" y="3609000"/>
            <a:ext cx="2808304" cy="2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016184" y="2780928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872168" y="2564904"/>
            <a:ext cx="144016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1992000" y="2421000"/>
            <a:ext cx="216000" cy="14390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4512208" y="4401108"/>
            <a:ext cx="1512088" cy="37245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1920000" y="4521534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7392148" y="3933056"/>
            <a:ext cx="108004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1920000" y="3933000"/>
            <a:ext cx="1296104" cy="58853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360000" y="3861000"/>
            <a:ext cx="2664296" cy="54010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4512208" y="4773562"/>
            <a:ext cx="1655792" cy="34746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7392148" y="4653136"/>
            <a:ext cx="215852" cy="21586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008000" y="3429000"/>
            <a:ext cx="1512281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is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288000" y="2996952"/>
            <a:ext cx="1728184" cy="36004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392000" y="5373056"/>
            <a:ext cx="216000" cy="21594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600360" y="3068960"/>
            <a:ext cx="899792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 243">
            <a:extLst>
              <a:ext uri="{FF2B5EF4-FFF2-40B4-BE49-F238E27FC236}">
                <a16:creationId xmlns:a16="http://schemas.microsoft.com/office/drawing/2014/main" id="{942DF992-7F4D-404F-932E-14EF3B898C15}"/>
              </a:ext>
            </a:extLst>
          </p:cNvPr>
          <p:cNvSpPr/>
          <p:nvPr/>
        </p:nvSpPr>
        <p:spPr>
          <a:xfrm>
            <a:off x="2496000" y="5013176"/>
            <a:ext cx="759981" cy="562062"/>
          </a:xfrm>
          <a:custGeom>
            <a:avLst/>
            <a:gdLst>
              <a:gd name="connsiteX0" fmla="*/ 354030 w 759981"/>
              <a:gd name="connsiteY0" fmla="*/ 0 h 562062"/>
              <a:gd name="connsiteX1" fmla="*/ 354030 w 759981"/>
              <a:gd name="connsiteY1" fmla="*/ 58722 h 562062"/>
              <a:gd name="connsiteX2" fmla="*/ 270140 w 759981"/>
              <a:gd name="connsiteY2" fmla="*/ 134223 h 562062"/>
              <a:gd name="connsiteX3" fmla="*/ 1692 w 759981"/>
              <a:gd name="connsiteY3" fmla="*/ 176168 h 562062"/>
              <a:gd name="connsiteX4" fmla="*/ 412753 w 759981"/>
              <a:gd name="connsiteY4" fmla="*/ 251669 h 562062"/>
              <a:gd name="connsiteX5" fmla="*/ 756701 w 759981"/>
              <a:gd name="connsiteY5" fmla="*/ 402671 h 562062"/>
              <a:gd name="connsiteX6" fmla="*/ 203028 w 759981"/>
              <a:gd name="connsiteY6" fmla="*/ 419449 h 562062"/>
              <a:gd name="connsiteX7" fmla="*/ 77193 w 759981"/>
              <a:gd name="connsiteY7" fmla="*/ 562062 h 56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981" h="562062">
                <a:moveTo>
                  <a:pt x="354030" y="0"/>
                </a:moveTo>
                <a:cubicBezTo>
                  <a:pt x="361021" y="18176"/>
                  <a:pt x="368012" y="36352"/>
                  <a:pt x="354030" y="58722"/>
                </a:cubicBezTo>
                <a:cubicBezTo>
                  <a:pt x="340048" y="81092"/>
                  <a:pt x="328863" y="114649"/>
                  <a:pt x="270140" y="134223"/>
                </a:cubicBezTo>
                <a:cubicBezTo>
                  <a:pt x="211417" y="153797"/>
                  <a:pt x="-22077" y="156594"/>
                  <a:pt x="1692" y="176168"/>
                </a:cubicBezTo>
                <a:cubicBezTo>
                  <a:pt x="25461" y="195742"/>
                  <a:pt x="286918" y="213919"/>
                  <a:pt x="412753" y="251669"/>
                </a:cubicBezTo>
                <a:cubicBezTo>
                  <a:pt x="538588" y="289419"/>
                  <a:pt x="791655" y="374708"/>
                  <a:pt x="756701" y="402671"/>
                </a:cubicBezTo>
                <a:cubicBezTo>
                  <a:pt x="721747" y="430634"/>
                  <a:pt x="316279" y="392884"/>
                  <a:pt x="203028" y="419449"/>
                </a:cubicBezTo>
                <a:cubicBezTo>
                  <a:pt x="89777" y="446014"/>
                  <a:pt x="83485" y="504038"/>
                  <a:pt x="77193" y="562062"/>
                </a:cubicBezTo>
              </a:path>
            </a:pathLst>
          </a:cu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136000" y="2853000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5520000" y="2277000"/>
            <a:ext cx="1728000" cy="360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Mistakes Happening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336000" y="4149000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endCxn id="102" idx="0"/>
          </p:cNvCxnSpPr>
          <p:nvPr/>
        </p:nvCxnSpPr>
        <p:spPr>
          <a:xfrm flipH="1">
            <a:off x="1087800" y="3933000"/>
            <a:ext cx="400200" cy="21600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 flipV="1">
            <a:off x="1087800" y="4653056"/>
            <a:ext cx="832200" cy="28794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– The Problem Statement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Possible Conventional Solutions – Probably not the Best Idea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31310-A7AC-4BC0-BBBE-F27F653B9A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639445D0-F0FE-4FDC-A712-ED09E3B97D2D}"/>
              </a:ext>
            </a:extLst>
          </p:cNvPr>
          <p:cNvSpPr/>
          <p:nvPr/>
        </p:nvSpPr>
        <p:spPr>
          <a:xfrm>
            <a:off x="480000" y="1125000"/>
            <a:ext cx="2160000" cy="1224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A1AFA1E6-5EAB-4AA3-B9FB-7E5CF627E46C}"/>
              </a:ext>
            </a:extLst>
          </p:cNvPr>
          <p:cNvSpPr/>
          <p:nvPr/>
        </p:nvSpPr>
        <p:spPr>
          <a:xfrm>
            <a:off x="480000" y="2637000"/>
            <a:ext cx="2160000" cy="1656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42F386E6-A766-4D84-86E0-C381449235BA}"/>
              </a:ext>
            </a:extLst>
          </p:cNvPr>
          <p:cNvSpPr/>
          <p:nvPr/>
        </p:nvSpPr>
        <p:spPr>
          <a:xfrm>
            <a:off x="480000" y="4581000"/>
            <a:ext cx="2160000" cy="1440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46F5297E-13EB-486D-A650-B6EE77CCAB99}"/>
              </a:ext>
            </a:extLst>
          </p:cNvPr>
          <p:cNvSpPr/>
          <p:nvPr/>
        </p:nvSpPr>
        <p:spPr>
          <a:xfrm>
            <a:off x="2784000" y="5733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Time consuming, depending on others, expensive, bothering others repeatedly for approvals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A405CFA-5DF2-4337-A60D-D5CF755BC5C0}"/>
              </a:ext>
            </a:extLst>
          </p:cNvPr>
          <p:cNvSpPr/>
          <p:nvPr/>
        </p:nvSpPr>
        <p:spPr>
          <a:xfrm>
            <a:off x="2784000" y="40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Time consuming, others having difficulties understanding your work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73D5689-1239-4C9B-B36A-6F7C36D85E70}"/>
              </a:ext>
            </a:extLst>
          </p:cNvPr>
          <p:cNvSpPr/>
          <p:nvPr/>
        </p:nvSpPr>
        <p:spPr>
          <a:xfrm>
            <a:off x="2784000" y="2061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 code and poor performance for tasks if they are not that simple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98BE90E-D456-41A6-B631-D6510501FB0A}"/>
              </a:ext>
            </a:extLst>
          </p:cNvPr>
          <p:cNvSpPr/>
          <p:nvPr/>
        </p:nvSpPr>
        <p:spPr>
          <a:xfrm>
            <a:off x="2784000" y="1125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can become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will drop significantly when working with high data volumes.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EA702BA-7B7D-4864-BCEC-F29860BC7BDE}"/>
              </a:ext>
            </a:extLst>
          </p:cNvPr>
          <p:cNvSpPr/>
          <p:nvPr/>
        </p:nvSpPr>
        <p:spPr>
          <a:xfrm>
            <a:off x="2784000" y="263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very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9463DB-489B-4032-9947-485A8424B1D0}"/>
              </a:ext>
            </a:extLst>
          </p:cNvPr>
          <p:cNvSpPr/>
          <p:nvPr/>
        </p:nvSpPr>
        <p:spPr>
          <a:xfrm>
            <a:off x="2784000" y="4653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– The Right Approach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Work with Minimum Efforts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31310-A7AC-4BC0-BBBE-F27F653B9A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479376" y="980728"/>
            <a:ext cx="11232624" cy="36004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Start your automated tasks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79376" y="558924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Excellent Work done!  (on time, reliable results, constantly high quality)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8D4966C7-DC0E-4BE7-B01E-FA3FB0C59A1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76000" y="4931550"/>
            <a:ext cx="882341" cy="1161450"/>
          </a:xfrm>
          <a:prstGeom prst="rect">
            <a:avLst/>
          </a:prstGeom>
        </p:spPr>
      </p:pic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1989000"/>
            <a:ext cx="11448000" cy="2781807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45621" y="2218255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Gather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the raw data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1885781" y="2218255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 &amp;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check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46437" y="2218255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and align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505219" y="2218255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the work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69621" y="236225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430397" y="236227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309845" y="236227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3325941" y="2218255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109797" y="236227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206373" y="2218255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Do some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lookups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50077" y="236227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90133" y="236225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66101" y="2218255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data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85829" y="2218255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Final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finish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845270" y="236227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45621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1885781" y="2794255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Interpolating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3325941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66101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206373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 your tables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46421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86581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526853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403277" y="3955559"/>
            <a:ext cx="134072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400" dirty="0"/>
              <a:t>B4P</a:t>
            </a:r>
          </a:p>
        </p:txBody>
      </p:sp>
      <p:sp>
        <p:nvSpPr>
          <p:cNvPr id="95" name="Pfeil: nach rechts 94">
            <a:extLst>
              <a:ext uri="{FF2B5EF4-FFF2-40B4-BE49-F238E27FC236}">
                <a16:creationId xmlns:a16="http://schemas.microsoft.com/office/drawing/2014/main" id="{F50A8D7A-C001-42D8-9E26-4A23D9B472B0}"/>
              </a:ext>
            </a:extLst>
          </p:cNvPr>
          <p:cNvSpPr/>
          <p:nvPr/>
        </p:nvSpPr>
        <p:spPr>
          <a:xfrm rot="5400000">
            <a:off x="5639547" y="4605453"/>
            <a:ext cx="864000" cy="959094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639547" y="1221453"/>
            <a:ext cx="864000" cy="959094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744000" y="4869000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76000" y="5085000"/>
            <a:ext cx="2076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Analysis done in seconds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7376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7140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– The Analytics and Execution Engine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E41C91D-5FC6-4AC7-BD5F-40E75E1C9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1341000"/>
            <a:ext cx="5177715" cy="29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081A265C-4DFE-4731-80B5-692E282D45AC}"/>
              </a:ext>
            </a:extLst>
          </p:cNvPr>
          <p:cNvSpPr/>
          <p:nvPr/>
        </p:nvSpPr>
        <p:spPr>
          <a:xfrm>
            <a:off x="6096000" y="4437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 simple syntax: Easy to read, learn, understand and run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Extensive library 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Compact formulation methods 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5CA2FA1-7169-4217-818A-80AAA3FDFFCA}"/>
              </a:ext>
            </a:extLst>
          </p:cNvPr>
          <p:cNvSpPr/>
          <p:nvPr/>
        </p:nvSpPr>
        <p:spPr>
          <a:xfrm>
            <a:off x="480000" y="4437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Lean architecture of the engine delivers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various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Matter of seconds, not hours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EC9640-000D-4C58-8777-2BB2FB40F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008" b="10407"/>
          <a:stretch/>
        </p:blipFill>
        <p:spPr>
          <a:xfrm>
            <a:off x="6096000" y="1341000"/>
            <a:ext cx="5184000" cy="295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50D99191-891F-4871-BE30-4697A2BB4ECB}"/>
              </a:ext>
            </a:extLst>
          </p:cNvPr>
          <p:cNvSpPr/>
          <p:nvPr/>
        </p:nvSpPr>
        <p:spPr>
          <a:xfrm>
            <a:off x="480000" y="981000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35325F3-FB61-47E7-AEA7-B59FD819163C}"/>
              </a:ext>
            </a:extLst>
          </p:cNvPr>
          <p:cNvSpPr/>
          <p:nvPr/>
        </p:nvSpPr>
        <p:spPr>
          <a:xfrm>
            <a:off x="6095800" y="981000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8640"/>
            <a:ext cx="11232000" cy="717944"/>
          </a:xfrm>
        </p:spPr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– The Analytics and Execution Engine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F67B9F-B2E9-4E77-8AB0-94FFB8638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rgbClr val="ECF2F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311520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311440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479376" y="5589240"/>
            <a:ext cx="1087320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Additional data formats can be supported on request, e.g. with a </a:t>
            </a:r>
            <a:r>
              <a:rPr lang="en-US" sz="1400" b="1" dirty="0" err="1">
                <a:solidFill>
                  <a:schemeClr val="tx1"/>
                </a:solidFill>
              </a:rPr>
              <a:t>B4P</a:t>
            </a:r>
            <a:r>
              <a:rPr lang="en-US" sz="1400" b="1" dirty="0">
                <a:solidFill>
                  <a:schemeClr val="tx1"/>
                </a:solidFill>
              </a:rPr>
              <a:t> library extension</a:t>
            </a:r>
          </a:p>
        </p:txBody>
      </p:sp>
      <p:sp>
        <p:nvSpPr>
          <p:cNvPr id="11" name="Flussdiagramm: Zentralspeicher 10">
            <a:extLst>
              <a:ext uri="{FF2B5EF4-FFF2-40B4-BE49-F238E27FC236}">
                <a16:creationId xmlns:a16="http://schemas.microsoft.com/office/drawing/2014/main" id="{4D530EB4-9820-413C-8481-FB8BF1F415C5}"/>
              </a:ext>
            </a:extLst>
          </p:cNvPr>
          <p:cNvSpPr/>
          <p:nvPr/>
        </p:nvSpPr>
        <p:spPr>
          <a:xfrm>
            <a:off x="4872000" y="14850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" name="Flussdiagramm: Zentralspeicher 11">
            <a:extLst>
              <a:ext uri="{FF2B5EF4-FFF2-40B4-BE49-F238E27FC236}">
                <a16:creationId xmlns:a16="http://schemas.microsoft.com/office/drawing/2014/main" id="{E1F651FA-25BD-4293-AE13-10551EF971F0}"/>
              </a:ext>
            </a:extLst>
          </p:cNvPr>
          <p:cNvSpPr/>
          <p:nvPr/>
        </p:nvSpPr>
        <p:spPr>
          <a:xfrm>
            <a:off x="10704000" y="14850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zmclMY7VUi8cOeK9Rr1E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rOwVmk75kSKyV1I0Mc9q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0</TotalTime>
  <Words>5527</Words>
  <Application>Microsoft Office PowerPoint</Application>
  <PresentationFormat>Breitbild</PresentationFormat>
  <Paragraphs>753</Paragraphs>
  <Slides>28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5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B4P The Analytics and Execution Engine – Overview</vt:lpstr>
      <vt:lpstr>B4P Table of Contents</vt:lpstr>
      <vt:lpstr>B4P – The Problem Statement Conventional methods do not address challenges of data management</vt:lpstr>
      <vt:lpstr>B4P – The Problem Statement Possible Conventional Solutions – Probably not the Best Idea</vt:lpstr>
      <vt:lpstr>B4P – The Right Approach Automate your Work with Minimum Efforts</vt:lpstr>
      <vt:lpstr>B4P Table of Contents</vt:lpstr>
      <vt:lpstr>B4P – The Analytics and Execution Engine Based on 14 Years of Experience Solving Problems</vt:lpstr>
      <vt:lpstr>B4P – The Analytics and Execution Engine Supported Data Formats</vt:lpstr>
      <vt:lpstr>B4P Table of Contents</vt:lpstr>
      <vt:lpstr>B4P – Typical Use Cases 1 Information interchange between multiple different databases</vt:lpstr>
      <vt:lpstr>B4P – Typical Use Cases 2 Heterogeneous data integration and cleanup from different sites worldwide</vt:lpstr>
      <vt:lpstr>B4P – Typical Use Cases 3 Enriched Business Intelligence</vt:lpstr>
      <vt:lpstr>B4P Table of Contents</vt:lpstr>
      <vt:lpstr>B4P – The Language Key Benefits of a Low-Code Language Concept</vt:lpstr>
      <vt:lpstr>B4P – The Language Language Syntax and Semantics</vt:lpstr>
      <vt:lpstr>B4P Table of Contents</vt:lpstr>
      <vt:lpstr>B4P – Program Example 1 Merging 2 Tables – Problem Statement</vt:lpstr>
      <vt:lpstr>B4P – Program Example 1 A Simple Program Merges 2 Tables – 15 Statements, 0 Variables, 0 Loops</vt:lpstr>
      <vt:lpstr>B4P – Program Example 2 U.S. Presidents from Wikipedia</vt:lpstr>
      <vt:lpstr>B4P – Program Example 2 18 Statements, 0 Loops and 0 Variables to Straighten up the Presidents</vt:lpstr>
      <vt:lpstr>B4P – Program Example 3 Stock Data (SP 500 and NASDAQ 100) Combined</vt:lpstr>
      <vt:lpstr>B4P – Program Example 3 21 Statements, 1 loop and 1 variable do the Job</vt:lpstr>
      <vt:lpstr>B4P  Beyond Former Performance.</vt:lpstr>
      <vt:lpstr>B4P Table of Contents</vt:lpstr>
      <vt:lpstr>B4P – Beyond Former Performance New in Release 8.00</vt:lpstr>
      <vt:lpstr>B4P Use Case Automatic documentation generation for website www.b4p.app</vt:lpstr>
      <vt:lpstr>B4P Use Case Automatic Document Generation for www.b4p.app using B4P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zur bonsen georg</cp:lastModifiedBy>
  <cp:revision>289</cp:revision>
  <cp:lastPrinted>2012-05-04T14:30:29Z</cp:lastPrinted>
  <dcterms:created xsi:type="dcterms:W3CDTF">2016-02-06T20:40:56Z</dcterms:created>
  <dcterms:modified xsi:type="dcterms:W3CDTF">2021-01-07T17:47:05Z</dcterms:modified>
</cp:coreProperties>
</file>